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69" r:id="rId7"/>
    <p:sldId id="258" r:id="rId8"/>
    <p:sldId id="260" r:id="rId9"/>
    <p:sldId id="261" r:id="rId10"/>
    <p:sldId id="262" r:id="rId11"/>
    <p:sldId id="270" r:id="rId12"/>
    <p:sldId id="27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90D"/>
    <a:srgbClr val="009900"/>
    <a:srgbClr val="39471D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69" autoAdjust="0"/>
  </p:normalViewPr>
  <p:slideViewPr>
    <p:cSldViewPr snapToGrid="0">
      <p:cViewPr>
        <p:scale>
          <a:sx n="60" d="100"/>
          <a:sy n="60" d="100"/>
        </p:scale>
        <p:origin x="-702" y="-192"/>
      </p:cViewPr>
      <p:guideLst>
        <p:guide orient="horz" pos="2203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7D6E-DF60-436D-917B-3BDEA328ACE0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1DFD-740A-4566-B189-B1259D7D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1DFD-740A-4566-B189-B1259D7D12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219E-5F6F-4693-96D0-881D0D3C7D9A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BA54-5106-4204-A08E-30052E1398A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0DD2-788D-4107-AF2C-69611F49A73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AC66-F19E-4247-BC7D-68A372AA2ADC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54A0-F824-40D0-B7EC-4589803FF021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59BA-4E95-4572-B618-5A0C98DB2F9C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1751-01D3-4461-86D5-753EB5626EF0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32A6-F98E-4B1B-A577-661975C1D2B3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5AB-FC81-4992-8453-7695E8FF52BD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CA2-9E82-4C2C-96EF-5A1B26CFF6F6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057E-8B77-4CE5-8686-78403694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D:\CAR%20SOUND.mp3" TargetMode="External"/><Relationship Id="rId1" Type="http://schemas.openxmlformats.org/officeDocument/2006/relationships/audio" Target="file:///C:\Documents%20and%20Settings\TAMUQ\Desktop\CAR%20SOUND\CAR%20SOUN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>Designing the Power Train of TAMUQ Formula Hybrid in Progress Vehicle</a:t>
            </a:r>
            <a:br>
              <a:rPr lang="en-US" sz="3500" b="1" dirty="0" smtClean="0"/>
            </a:b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Mahmudul Alam, Project Lead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Jaber Al-</a:t>
            </a:r>
            <a:r>
              <a:rPr lang="en-US" sz="2400" b="1" dirty="0" err="1" smtClean="0">
                <a:solidFill>
                  <a:schemeClr val="tx1"/>
                </a:solidFill>
              </a:rPr>
              <a:t>Marri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r"/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72FB-9771-4862-B768-2D539C417540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75555"/>
          <a:stretch>
            <a:fillRect/>
          </a:stretch>
        </p:blipFill>
        <p:spPr bwMode="auto">
          <a:xfrm>
            <a:off x="0" y="176783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75555"/>
          <a:stretch>
            <a:fillRect/>
          </a:stretch>
        </p:blipFill>
        <p:spPr bwMode="auto">
          <a:xfrm>
            <a:off x="-15240" y="3230880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5750"/>
            <a:ext cx="630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System Implementation</a:t>
            </a:r>
            <a:endParaRPr lang="en-US" sz="40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9" y="1340069"/>
            <a:ext cx="6530907" cy="489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54219"/>
            <a:ext cx="662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/>
              <a:t>Electromagnetic Compatibility</a:t>
            </a:r>
            <a:endParaRPr lang="en-US" sz="3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9545" y="1324303"/>
            <a:ext cx="851337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700" dirty="0" smtClean="0"/>
              <a:t>Susceptible to electrical noise and electro-magnetic interferences (EMI).</a:t>
            </a:r>
          </a:p>
          <a:p>
            <a:pPr>
              <a:buFont typeface="Arial" pitchFamily="34" charset="0"/>
              <a:buChar char="•"/>
            </a:pPr>
            <a:endParaRPr lang="en-US" sz="2700" dirty="0" smtClean="0"/>
          </a:p>
          <a:p>
            <a:pPr>
              <a:buFont typeface="Arial" pitchFamily="34" charset="0"/>
              <a:buChar char="•"/>
            </a:pPr>
            <a:r>
              <a:rPr lang="en-US" sz="2700" dirty="0" smtClean="0"/>
              <a:t> Standards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 smtClean="0"/>
              <a:t>USA-Federal Communication Standard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 smtClean="0"/>
              <a:t>UK-British Standard Institution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 smtClean="0"/>
              <a:t>Germany- </a:t>
            </a:r>
            <a:r>
              <a:rPr lang="en-US" sz="2700" dirty="0" err="1" smtClean="0"/>
              <a:t>Verband</a:t>
            </a:r>
            <a:r>
              <a:rPr lang="en-US" sz="2700" dirty="0" smtClean="0"/>
              <a:t> </a:t>
            </a:r>
            <a:r>
              <a:rPr lang="en-US" sz="2700" dirty="0" err="1" smtClean="0"/>
              <a:t>Deutscher</a:t>
            </a:r>
            <a:r>
              <a:rPr lang="en-US" sz="2700" dirty="0" smtClean="0"/>
              <a:t> </a:t>
            </a:r>
            <a:r>
              <a:rPr lang="en-US" sz="2700" dirty="0" err="1" smtClean="0"/>
              <a:t>Elektroingenieure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574" y="4598441"/>
            <a:ext cx="2181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412" y="4392339"/>
            <a:ext cx="3104004" cy="19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54219"/>
            <a:ext cx="662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/>
              <a:t>Acknowledgement</a:t>
            </a:r>
            <a:endParaRPr lang="en-US" sz="3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028" y="1466193"/>
            <a:ext cx="5123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Dr. Shehab Ahmed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Dr. Mazen Saghir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Engr. Abdallah Al-Mardawi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5750"/>
            <a:ext cx="630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33437" y="1482313"/>
            <a:ext cx="347712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/>
              <a:t>?</a:t>
            </a:r>
          </a:p>
          <a:p>
            <a:pPr algn="ctr"/>
            <a:r>
              <a:rPr lang="en-US" sz="4800" b="1" dirty="0" smtClean="0"/>
              <a:t>THANK YOU</a:t>
            </a:r>
            <a:endParaRPr lang="en-US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it all Started</a:t>
            </a:r>
            <a:endParaRPr lang="en-US" sz="4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06" y="1378135"/>
            <a:ext cx="56673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AR S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6631" y="4157442"/>
            <a:ext cx="71707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AR SOUN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it all Started</a:t>
            </a:r>
            <a:endParaRPr lang="en-US" sz="4000" b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17" y="1111620"/>
            <a:ext cx="7544022" cy="336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01210" y="1477925"/>
            <a:ext cx="2158409" cy="249865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Energy Source Unit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824" y="1913861"/>
            <a:ext cx="956930" cy="1302487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MOTOR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816549" y="1956390"/>
            <a:ext cx="1137683" cy="1127051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Controller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702" y="4327451"/>
            <a:ext cx="87505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u="sng" dirty="0" smtClean="0"/>
          </a:p>
          <a:p>
            <a:r>
              <a:rPr lang="en-US" sz="2000" b="1" i="1" u="sng" dirty="0" smtClean="0"/>
              <a:t>NEED STATEMENT</a:t>
            </a:r>
          </a:p>
          <a:p>
            <a:endParaRPr lang="en-US" sz="1200" b="1" i="1" dirty="0" smtClean="0"/>
          </a:p>
          <a:p>
            <a:r>
              <a:rPr lang="en-US" b="1" i="1" dirty="0" smtClean="0"/>
              <a:t>“Design, simulate, build, and test a prototype power train of the HIPV that is capable to propel the car by means of a traction motor powered from its onboard batteries. The power train should meet the minimum performance requirements and abide by all the rules and regulations stipulated in the contest rule book.”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Traction Motor Sizing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570" y="1262793"/>
            <a:ext cx="5516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Permanent Magnet DC Motor</a:t>
            </a:r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Benefits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No external field circuit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Smaller in size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High starting torque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No inverter circuitry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Easy Control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Disadvantages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Low Torque Inducement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Armature Reaction Effect</a:t>
            </a:r>
          </a:p>
          <a:p>
            <a:pPr lvl="1">
              <a:buFont typeface="Courier New" pitchFamily="49" charset="0"/>
              <a:buChar char="o"/>
            </a:pP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endParaRPr lang="en-US" sz="2800" b="1" dirty="0" smtClean="0"/>
          </a:p>
        </p:txBody>
      </p:sp>
      <p:pic>
        <p:nvPicPr>
          <p:cNvPr id="12" name="Picture 11" descr="C:\Documents and Settings\TAMUQ\Desktop\Torque Spe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434" y="1845944"/>
            <a:ext cx="4001026" cy="40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Traction Motor Sizing</a:t>
            </a:r>
            <a:endParaRPr lang="en-US" sz="40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03694" y="1612026"/>
          <a:ext cx="2980940" cy="768532"/>
        </p:xfrm>
        <a:graphic>
          <a:graphicData uri="http://schemas.openxmlformats.org/presentationml/2006/ole">
            <p:oleObj spid="_x0000_s25601" name="Equation" r:id="rId4" imgW="1765080" imgH="431640" progId="Equation.3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2517" y="1171169"/>
            <a:ext cx="521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Power Required for initial acceleration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248" y="2377230"/>
            <a:ext cx="551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Power Required constant velocity cruising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16119" y="2803525"/>
          <a:ext cx="5862638" cy="1677988"/>
        </p:xfrm>
        <a:graphic>
          <a:graphicData uri="http://schemas.openxmlformats.org/presentationml/2006/ole">
            <p:oleObj spid="_x0000_s25605" name="Equation" r:id="rId5" imgW="3149280" imgH="90144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209556" y="4395216"/>
            <a:ext cx="284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Differential Equation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51372" y="4946651"/>
          <a:ext cx="6762027" cy="1075777"/>
        </p:xfrm>
        <a:graphic>
          <a:graphicData uri="http://schemas.openxmlformats.org/presentationml/2006/ole">
            <p:oleObj spid="_x0000_s25606" name="Equation" r:id="rId6" imgW="3911400" imgH="622080" progId="Equation.3">
              <p:embed/>
            </p:oleObj>
          </a:graphicData>
        </a:graphic>
      </p:graphicFrame>
      <p:pic>
        <p:nvPicPr>
          <p:cNvPr id="22" name="Picture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6819" y="1028206"/>
            <a:ext cx="3327181" cy="37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26-5429-4A36-8FD5-7A7042D8766E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Power Train Design of TAMUQ Hybrid in Progress Vehicle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Power Stage Circuit</a:t>
            </a:r>
            <a:endParaRPr lang="en-US" sz="4000" b="1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53" y="1457161"/>
            <a:ext cx="5470634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1639613" y="1813035"/>
            <a:ext cx="1466193" cy="135583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267200" y="4219903"/>
            <a:ext cx="1502979" cy="125073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88732" y="1592317"/>
            <a:ext cx="2081047" cy="3153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 flipV="1">
            <a:off x="362605" y="5785944"/>
            <a:ext cx="4713893" cy="3153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028089" y="4800600"/>
            <a:ext cx="2191408" cy="0"/>
          </a:xfrm>
          <a:prstGeom prst="line">
            <a:avLst/>
          </a:prstGeom>
          <a:ln w="114300">
            <a:solidFill>
              <a:srgbClr val="FF00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443655" y="3689131"/>
            <a:ext cx="2632842" cy="3153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H="1">
            <a:off x="1342696" y="2556644"/>
            <a:ext cx="2228196" cy="5254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ircular Arrow 83"/>
          <p:cNvSpPr/>
          <p:nvPr/>
        </p:nvSpPr>
        <p:spPr>
          <a:xfrm rot="16200000">
            <a:off x="2477328" y="3882793"/>
            <a:ext cx="1907627" cy="17410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3635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13488" y="4193629"/>
            <a:ext cx="1466193" cy="135583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67200" y="4219903"/>
            <a:ext cx="1502979" cy="125073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409904" y="1560786"/>
            <a:ext cx="2175643" cy="1588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25671" y="5801711"/>
            <a:ext cx="4698122" cy="6306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028089" y="4800600"/>
            <a:ext cx="2191408" cy="0"/>
          </a:xfrm>
          <a:prstGeom prst="line">
            <a:avLst/>
          </a:prstGeom>
          <a:ln w="114300">
            <a:solidFill>
              <a:srgbClr val="FF00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2364829" y="3689132"/>
            <a:ext cx="2743199" cy="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379485" y="2561899"/>
            <a:ext cx="2207169" cy="47297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ircular Arrow 91"/>
          <p:cNvSpPr/>
          <p:nvPr/>
        </p:nvSpPr>
        <p:spPr>
          <a:xfrm rot="5400000" flipV="1">
            <a:off x="2856868" y="3843479"/>
            <a:ext cx="1907627" cy="19773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3635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13488" y="4193629"/>
            <a:ext cx="1466193" cy="135583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204357" y="1886607"/>
            <a:ext cx="1502979" cy="125073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488731" y="1560786"/>
            <a:ext cx="4666593" cy="3153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252252" y="5817475"/>
            <a:ext cx="2175639" cy="15767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4012323" y="2593428"/>
            <a:ext cx="2191408" cy="0"/>
          </a:xfrm>
          <a:prstGeom prst="line">
            <a:avLst/>
          </a:prstGeom>
          <a:ln w="114300">
            <a:solidFill>
              <a:srgbClr val="FF00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0800000">
            <a:off x="2364829" y="3689132"/>
            <a:ext cx="2743199" cy="1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1371601" y="4776952"/>
            <a:ext cx="2191405" cy="15765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ircular Arrow 99"/>
          <p:cNvSpPr/>
          <p:nvPr/>
        </p:nvSpPr>
        <p:spPr>
          <a:xfrm rot="5400000" flipH="1" flipV="1">
            <a:off x="2676610" y="1565360"/>
            <a:ext cx="1749972" cy="19773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3635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23847" y="1797271"/>
            <a:ext cx="1466193" cy="1355833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204357" y="1886607"/>
            <a:ext cx="1502979" cy="125073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rot="10800000" flipV="1">
            <a:off x="315310" y="1545020"/>
            <a:ext cx="4926506" cy="15765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25669" y="5785945"/>
            <a:ext cx="2143891" cy="15765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12323" y="2593428"/>
            <a:ext cx="2191408" cy="0"/>
          </a:xfrm>
          <a:prstGeom prst="line">
            <a:avLst/>
          </a:prstGeom>
          <a:ln w="114300">
            <a:solidFill>
              <a:srgbClr val="FF00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443438" y="3704897"/>
            <a:ext cx="2696121" cy="4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V="1">
            <a:off x="1371601" y="4729653"/>
            <a:ext cx="2191406" cy="15770"/>
          </a:xfrm>
          <a:prstGeom prst="straightConnector1">
            <a:avLst/>
          </a:prstGeom>
          <a:ln w="123825">
            <a:solidFill>
              <a:srgbClr val="009900">
                <a:alpha val="60784"/>
              </a:srgb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ircular Arrow 107"/>
          <p:cNvSpPr/>
          <p:nvPr/>
        </p:nvSpPr>
        <p:spPr>
          <a:xfrm rot="5400000" flipV="1">
            <a:off x="2475600" y="1640247"/>
            <a:ext cx="2151993" cy="19773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3635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75" y="1509712"/>
            <a:ext cx="3248025" cy="421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109"/>
          <p:cNvSpPr/>
          <p:nvPr/>
        </p:nvSpPr>
        <p:spPr>
          <a:xfrm>
            <a:off x="7373005" y="2144110"/>
            <a:ext cx="1466193" cy="1560787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796455" y="2328042"/>
            <a:ext cx="1324304" cy="135583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415049" y="4403836"/>
            <a:ext cx="1324304" cy="135583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870028" y="4198883"/>
            <a:ext cx="1324304" cy="135583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61241" y="1797269"/>
            <a:ext cx="69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7158" y="4267200"/>
            <a:ext cx="69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3517" y="1886607"/>
            <a:ext cx="69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5047" y="4487917"/>
            <a:ext cx="9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FWD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8" grpId="1" animBg="1"/>
      <p:bldP spid="110" grpId="2" animBg="1"/>
      <p:bldP spid="110" grpId="3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Power Train Design of TAMUQ Hybrid in Progress Vehicle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" y="2590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Control Circuit</a:t>
            </a:r>
            <a:endParaRPr lang="en-US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24348" y="2446266"/>
            <a:ext cx="1630680" cy="140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Accelerator</a:t>
            </a:r>
          </a:p>
          <a:p>
            <a:pPr algn="ctr"/>
            <a:r>
              <a:rPr lang="en-US" dirty="0" smtClean="0"/>
              <a:t>Brake</a:t>
            </a:r>
          </a:p>
          <a:p>
            <a:pPr algn="ctr"/>
            <a:r>
              <a:rPr lang="en-US" dirty="0" smtClean="0"/>
              <a:t>F/R Select</a:t>
            </a:r>
          </a:p>
          <a:p>
            <a:pPr algn="ctr"/>
            <a:r>
              <a:rPr lang="en-US" dirty="0" smtClean="0"/>
              <a:t>Power Stage 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34148" y="2461506"/>
            <a:ext cx="838200" cy="138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71251" y="2602599"/>
            <a:ext cx="53094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76167" y="2990973"/>
            <a:ext cx="53094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6336" y="3331056"/>
            <a:ext cx="53094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71251" y="3605490"/>
            <a:ext cx="53094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2454623"/>
            <a:ext cx="1297858" cy="139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92013" y="2587358"/>
            <a:ext cx="879987" cy="54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92013" y="2798752"/>
            <a:ext cx="879987" cy="54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92013" y="2980649"/>
            <a:ext cx="879987" cy="54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92013" y="3398521"/>
            <a:ext cx="879987" cy="54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74110" y="3769196"/>
            <a:ext cx="912638" cy="14077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92013" y="3595165"/>
            <a:ext cx="879987" cy="54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08955" y="2458064"/>
            <a:ext cx="983226" cy="139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Drive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879690" y="2675603"/>
            <a:ext cx="65876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9857" y="3550674"/>
            <a:ext cx="658762" cy="158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14968" y="2448232"/>
            <a:ext cx="983226" cy="139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MOSFET</a:t>
            </a:r>
          </a:p>
          <a:p>
            <a:pPr algn="ctr"/>
            <a:r>
              <a:rPr lang="en-US" dirty="0" smtClean="0"/>
              <a:t>Bridge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499308" y="3566160"/>
            <a:ext cx="402878" cy="258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495953" y="2680335"/>
            <a:ext cx="415758" cy="970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986901" y="4151455"/>
            <a:ext cx="983226" cy="90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007628" y="5278605"/>
            <a:ext cx="983226" cy="90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793226" y="5221455"/>
            <a:ext cx="2311678" cy="90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Stage Voltage</a:t>
            </a:r>
          </a:p>
          <a:p>
            <a:pPr algn="ctr"/>
            <a:r>
              <a:rPr lang="en-US" dirty="0" smtClean="0"/>
              <a:t>Battery Voltage</a:t>
            </a:r>
          </a:p>
          <a:p>
            <a:pPr algn="ctr"/>
            <a:r>
              <a:rPr lang="en-US" dirty="0" smtClean="0"/>
              <a:t>Current &amp; Speed </a:t>
            </a:r>
            <a:endParaRPr lang="en-US" dirty="0"/>
          </a:p>
        </p:txBody>
      </p:sp>
      <p:cxnSp>
        <p:nvCxnSpPr>
          <p:cNvPr id="58" name="Shape 57"/>
          <p:cNvCxnSpPr>
            <a:endCxn id="8" idx="2"/>
          </p:cNvCxnSpPr>
          <p:nvPr/>
        </p:nvCxnSpPr>
        <p:spPr>
          <a:xfrm rot="10800000">
            <a:off x="1439688" y="3848346"/>
            <a:ext cx="3360912" cy="1504704"/>
          </a:xfrm>
          <a:prstGeom prst="bentConnector2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rot="10800000">
            <a:off x="1254642" y="3859620"/>
            <a:ext cx="3538584" cy="1678185"/>
          </a:xfrm>
          <a:prstGeom prst="bentConnector3">
            <a:avLst>
              <a:gd name="adj1" fmla="val 99879"/>
            </a:avLst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>
            <a:stCxn id="52" idx="1"/>
          </p:cNvCxnSpPr>
          <p:nvPr/>
        </p:nvCxnSpPr>
        <p:spPr>
          <a:xfrm rot="10800000">
            <a:off x="1084524" y="3848989"/>
            <a:ext cx="3708703" cy="1827037"/>
          </a:xfrm>
          <a:prstGeom prst="bentConnector3">
            <a:avLst>
              <a:gd name="adj1" fmla="val 99884"/>
            </a:avLst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/>
          <p:nvPr/>
        </p:nvCxnSpPr>
        <p:spPr>
          <a:xfrm rot="10800000">
            <a:off x="893135" y="3848987"/>
            <a:ext cx="3891518" cy="1998923"/>
          </a:xfrm>
          <a:prstGeom prst="bentConnector3">
            <a:avLst>
              <a:gd name="adj1" fmla="val 99727"/>
            </a:avLst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8314663" y="3976580"/>
            <a:ext cx="318980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7102554" y="5401340"/>
            <a:ext cx="903763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7095465" y="5979042"/>
            <a:ext cx="903763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8362508" y="5162109"/>
            <a:ext cx="244554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2768010" y="4159377"/>
            <a:ext cx="868326" cy="45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cxnSp>
        <p:nvCxnSpPr>
          <p:cNvPr id="114" name="Straight Arrow Connector 113"/>
          <p:cNvCxnSpPr>
            <a:endCxn id="113" idx="0"/>
          </p:cNvCxnSpPr>
          <p:nvPr/>
        </p:nvCxnSpPr>
        <p:spPr>
          <a:xfrm rot="5400000">
            <a:off x="3048563" y="3996562"/>
            <a:ext cx="316426" cy="920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2828260" y="1212112"/>
            <a:ext cx="5762847" cy="53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6608139" y="2110565"/>
            <a:ext cx="733645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8002816" y="2091113"/>
            <a:ext cx="688175" cy="640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4878577" y="2092844"/>
            <a:ext cx="733645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2847757" y="2114109"/>
            <a:ext cx="733645" cy="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52248" y="2175640"/>
            <a:ext cx="2412124" cy="189186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40250" y="5049945"/>
            <a:ext cx="2823076" cy="1254602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2843"/>
            <a:ext cx="9144000" cy="52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4716"/>
            <a:ext cx="9144000" cy="522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4195840" y="2266640"/>
            <a:ext cx="1988392" cy="1848159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34716"/>
            <a:ext cx="9144000" cy="531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53795" y="1135673"/>
            <a:ext cx="6229258" cy="76531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37231"/>
            <a:ext cx="9144000" cy="53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37230"/>
            <a:ext cx="9144000" cy="53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37230"/>
            <a:ext cx="9144000" cy="53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83919"/>
            <a:ext cx="9144000" cy="531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30" grpId="0" animBg="1"/>
      <p:bldP spid="34" grpId="0" animBg="1"/>
      <p:bldP spid="49" grpId="0" animBg="1"/>
      <p:bldP spid="50" grpId="0" animBg="1"/>
      <p:bldP spid="52" grpId="0" animBg="1"/>
      <p:bldP spid="113" grpId="0" animBg="1"/>
      <p:bldP spid="117" grpId="0" animBg="1"/>
      <p:bldP spid="46" grpId="0" animBg="1"/>
      <p:bldP spid="46" grpId="1" animBg="1"/>
      <p:bldP spid="54" grpId="0" animBg="1"/>
      <p:bldP spid="56" grpId="0" animBg="1"/>
      <p:bldP spid="56" grpId="1" animBg="1"/>
      <p:bldP spid="59" grpId="0" animBg="1"/>
      <p:bldP spid="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 Train Design of TAMUQ Hybrid in Progress Vehicle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5750"/>
            <a:ext cx="630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Simulation of Control Circuit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295399"/>
            <a:ext cx="8691634" cy="505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 l="1211" r="6053" b="23153"/>
          <a:stretch>
            <a:fillRect/>
          </a:stretch>
        </p:blipFill>
        <p:spPr bwMode="auto">
          <a:xfrm>
            <a:off x="2716212" y="4991100"/>
            <a:ext cx="36480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r="25860"/>
          <a:stretch>
            <a:fillRect/>
          </a:stretch>
        </p:blipFill>
        <p:spPr bwMode="auto">
          <a:xfrm>
            <a:off x="477956" y="3048000"/>
            <a:ext cx="1299381" cy="3200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 l="2570" t="8130" r="15632" b="29675"/>
          <a:stretch>
            <a:fillRect/>
          </a:stretch>
        </p:blipFill>
        <p:spPr bwMode="auto">
          <a:xfrm>
            <a:off x="2720975" y="4968307"/>
            <a:ext cx="3638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/>
          <a:srcRect l="3769" t="8293" r="11308" b="14634"/>
          <a:stretch>
            <a:fillRect/>
          </a:stretch>
        </p:blipFill>
        <p:spPr bwMode="auto">
          <a:xfrm>
            <a:off x="2716212" y="4991100"/>
            <a:ext cx="3648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30" y="2947987"/>
            <a:ext cx="1419225" cy="3286125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9" cstate="print"/>
          <a:srcRect t="3704" r="1550" b="4321"/>
          <a:stretch>
            <a:fillRect/>
          </a:stretch>
        </p:blipFill>
        <p:spPr bwMode="auto">
          <a:xfrm>
            <a:off x="2725737" y="5000625"/>
            <a:ext cx="3629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10" cstate="print"/>
          <a:srcRect l="2887" t="6780" r="2887" b="12429"/>
          <a:stretch>
            <a:fillRect/>
          </a:stretch>
        </p:blipFill>
        <p:spPr bwMode="auto">
          <a:xfrm>
            <a:off x="2830512" y="5021883"/>
            <a:ext cx="3419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4427" y="1162050"/>
            <a:ext cx="3598104" cy="15040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12" cstate="print"/>
          <a:srcRect l="1269" t="3704" r="3299"/>
          <a:stretch>
            <a:fillRect/>
          </a:stretch>
        </p:blipFill>
        <p:spPr bwMode="auto">
          <a:xfrm>
            <a:off x="2749550" y="4972050"/>
            <a:ext cx="3581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935-9462-40D2-A23C-C2101828DF85}" type="datetime2">
              <a:rPr lang="en-US" smtClean="0"/>
              <a:pPr/>
              <a:t>Thursday, April 22,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Power Train Design of TAMUQ Hybrid in Progress Vehicle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057E-8B77-4CE5-8686-784036941C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75555"/>
          <a:stretch>
            <a:fillRect/>
          </a:stretch>
        </p:blipFill>
        <p:spPr bwMode="auto">
          <a:xfrm>
            <a:off x="0" y="944879"/>
            <a:ext cx="9144000" cy="121921"/>
          </a:xfrm>
          <a:prstGeom prst="rect">
            <a:avLst/>
          </a:prstGeom>
          <a:gradFill>
            <a:gsLst>
              <a:gs pos="4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866" y="0"/>
            <a:ext cx="28211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5750"/>
            <a:ext cx="630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Simulation of Control Circuit</a:t>
            </a:r>
            <a:endParaRPr lang="en-US" sz="40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173707"/>
            <a:ext cx="8748215" cy="51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652" y="1013559"/>
            <a:ext cx="3005209" cy="1729641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1320" t="4801" r="3205" b="13950"/>
          <a:stretch>
            <a:fillRect/>
          </a:stretch>
        </p:blipFill>
        <p:spPr bwMode="auto">
          <a:xfrm>
            <a:off x="2313188" y="4982949"/>
            <a:ext cx="3455719" cy="13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42674"/>
            <a:ext cx="1152525" cy="2438400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 cstate="print"/>
          <a:srcRect l="2412" t="6527" r="2534" b="5229"/>
          <a:stretch>
            <a:fillRect/>
          </a:stretch>
        </p:blipFill>
        <p:spPr bwMode="auto">
          <a:xfrm>
            <a:off x="2345377" y="4981073"/>
            <a:ext cx="3473865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67853"/>
            <a:ext cx="1838325" cy="2273968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9" cstate="print"/>
          <a:srcRect l="2482" t="10734" r="7647" b="2392"/>
          <a:stretch>
            <a:fillRect/>
          </a:stretch>
        </p:blipFill>
        <p:spPr bwMode="auto">
          <a:xfrm>
            <a:off x="2447705" y="4949695"/>
            <a:ext cx="3306470" cy="14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6994" y="2197291"/>
            <a:ext cx="2844493" cy="2372364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0" y="1319212"/>
            <a:ext cx="39243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2598" y="1003634"/>
            <a:ext cx="3048000" cy="1619250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34033" y="1314450"/>
            <a:ext cx="3905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14" cstate="print"/>
          <a:srcRect l="2546" t="9663" r="2409" b="3937"/>
          <a:stretch>
            <a:fillRect/>
          </a:stretch>
        </p:blipFill>
        <p:spPr bwMode="auto">
          <a:xfrm>
            <a:off x="2373782" y="5074439"/>
            <a:ext cx="3277210" cy="13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15" cstate="print"/>
          <a:srcRect l="4404" t="12445" r="6218" b="1692"/>
          <a:stretch>
            <a:fillRect/>
          </a:stretch>
        </p:blipFill>
        <p:spPr bwMode="auto">
          <a:xfrm>
            <a:off x="2454442" y="5011489"/>
            <a:ext cx="3286125" cy="13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49421" y="1323975"/>
            <a:ext cx="39147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114425"/>
            <a:ext cx="1733550" cy="2314575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40250" y="1323975"/>
            <a:ext cx="3962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563228"/>
            <a:ext cx="1190625" cy="2333625"/>
          </a:xfrm>
          <a:prstGeom prst="rect">
            <a:avLst/>
          </a:prstGeom>
          <a:noFill/>
          <a:ln w="28575">
            <a:solidFill>
              <a:srgbClr val="B709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363</Words>
  <Application>Microsoft Office PowerPoint</Application>
  <PresentationFormat>On-screen Show (4:3)</PresentationFormat>
  <Paragraphs>124</Paragraphs>
  <Slides>13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  Designing the Power Train of TAMUQ Formula Hybrid in Progress Vehicle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TURBO A.Ş.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TAMUQ</dc:creator>
  <cp:lastModifiedBy>TAMUQ</cp:lastModifiedBy>
  <cp:revision>86</cp:revision>
  <dcterms:created xsi:type="dcterms:W3CDTF">2010-03-30T21:00:49Z</dcterms:created>
  <dcterms:modified xsi:type="dcterms:W3CDTF">2010-04-22T04:19:40Z</dcterms:modified>
</cp:coreProperties>
</file>